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9" r:id="rId1"/>
  </p:sldMasterIdLst>
  <p:notesMasterIdLst>
    <p:notesMasterId r:id="rId24"/>
  </p:notesMasterIdLst>
  <p:handoutMasterIdLst>
    <p:handoutMasterId r:id="rId25"/>
  </p:handoutMasterIdLst>
  <p:sldIdLst>
    <p:sldId id="299" r:id="rId2"/>
    <p:sldId id="284" r:id="rId3"/>
    <p:sldId id="312" r:id="rId4"/>
    <p:sldId id="313" r:id="rId5"/>
    <p:sldId id="300" r:id="rId6"/>
    <p:sldId id="301" r:id="rId7"/>
    <p:sldId id="304" r:id="rId8"/>
    <p:sldId id="302" r:id="rId9"/>
    <p:sldId id="305" r:id="rId10"/>
    <p:sldId id="306" r:id="rId11"/>
    <p:sldId id="310" r:id="rId12"/>
    <p:sldId id="309" r:id="rId13"/>
    <p:sldId id="308" r:id="rId14"/>
    <p:sldId id="307" r:id="rId15"/>
    <p:sldId id="311" r:id="rId16"/>
    <p:sldId id="314" r:id="rId17"/>
    <p:sldId id="315" r:id="rId18"/>
    <p:sldId id="316" r:id="rId19"/>
    <p:sldId id="317" r:id="rId20"/>
    <p:sldId id="318" r:id="rId21"/>
    <p:sldId id="319" r:id="rId22"/>
    <p:sldId id="320" r:id="rId23"/>
  </p:sldIdLst>
  <p:sldSz cx="9144000" cy="6858000" type="screen4x3"/>
  <p:notesSz cx="6858000" cy="9144000"/>
  <p:defaultTextStyle>
    <a:defPPr>
      <a:defRPr lang="ru-RU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  <a:srgbClr val="F2F7FC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Средний стиль 4 -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1E4AEA4-8DFA-4A89-87EB-49C32662AFE0}" styleName="Средний стиль 2 -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79" autoAdjust="0"/>
    <p:restoredTop sz="89420" autoAdjust="0"/>
  </p:normalViewPr>
  <p:slideViewPr>
    <p:cSldViewPr>
      <p:cViewPr>
        <p:scale>
          <a:sx n="50" d="100"/>
          <a:sy n="50" d="100"/>
        </p:scale>
        <p:origin x="-3288" y="-120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15C3581D-EEB5-450E-8949-7E88DCBCA28B}" type="datetimeFigureOut">
              <a:rPr lang="ru-RU"/>
              <a:pPr>
                <a:defRPr/>
              </a:pPr>
              <a:t>15.12.2024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0DD9042B-9506-46E7-9E4E-3A67D16BDC14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33448893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85F934FF-BC7D-41C1-9466-A2C9D9798853}" type="datetimeFigureOut">
              <a:rPr lang="ru-RU"/>
              <a:pPr>
                <a:defRPr/>
              </a:pPr>
              <a:t>15.12.2024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noProof="0"/>
              <a:t>Образец текста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CC05B818-9490-46D9-9C0B-70CC024040AC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233936470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05B818-9490-46D9-9C0B-70CC024040AC}" type="slidenum">
              <a:rPr lang="ru-RU" altLang="ru-RU" smtClean="0"/>
              <a:pPr>
                <a:defRPr/>
              </a:pPr>
              <a:t>1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27569057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05B818-9490-46D9-9C0B-70CC024040AC}" type="slidenum">
              <a:rPr lang="ru-RU" altLang="ru-RU" smtClean="0"/>
              <a:pPr>
                <a:defRPr/>
              </a:pPr>
              <a:t>10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7569057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05B818-9490-46D9-9C0B-70CC024040AC}" type="slidenum">
              <a:rPr lang="ru-RU" altLang="ru-RU" smtClean="0"/>
              <a:pPr>
                <a:defRPr/>
              </a:pPr>
              <a:t>11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7569057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05B818-9490-46D9-9C0B-70CC024040AC}" type="slidenum">
              <a:rPr lang="ru-RU" altLang="ru-RU" smtClean="0"/>
              <a:pPr>
                <a:defRPr/>
              </a:pPr>
              <a:t>12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7569057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05B818-9490-46D9-9C0B-70CC024040AC}" type="slidenum">
              <a:rPr lang="ru-RU" altLang="ru-RU" smtClean="0"/>
              <a:pPr>
                <a:defRPr/>
              </a:pPr>
              <a:t>13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7569057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05B818-9490-46D9-9C0B-70CC024040AC}" type="slidenum">
              <a:rPr lang="ru-RU" altLang="ru-RU" smtClean="0"/>
              <a:pPr>
                <a:defRPr/>
              </a:pPr>
              <a:t>14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27569057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05B818-9490-46D9-9C0B-70CC024040AC}" type="slidenum">
              <a:rPr lang="ru-RU" altLang="ru-RU" smtClean="0"/>
              <a:pPr>
                <a:defRPr/>
              </a:pPr>
              <a:t>15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27569057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05B818-9490-46D9-9C0B-70CC024040AC}" type="slidenum">
              <a:rPr lang="ru-RU" altLang="ru-RU" smtClean="0"/>
              <a:pPr>
                <a:defRPr/>
              </a:pPr>
              <a:t>16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27569057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05B818-9490-46D9-9C0B-70CC024040AC}" type="slidenum">
              <a:rPr lang="ru-RU" altLang="ru-RU" smtClean="0"/>
              <a:pPr>
                <a:defRPr/>
              </a:pPr>
              <a:t>17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27569057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05B818-9490-46D9-9C0B-70CC024040AC}" type="slidenum">
              <a:rPr lang="ru-RU" altLang="ru-RU" smtClean="0"/>
              <a:pPr>
                <a:defRPr/>
              </a:pPr>
              <a:t>18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27569057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05B818-9490-46D9-9C0B-70CC024040AC}" type="slidenum">
              <a:rPr lang="ru-RU" altLang="ru-RU" smtClean="0"/>
              <a:pPr>
                <a:defRPr/>
              </a:pPr>
              <a:t>19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27569057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05B818-9490-46D9-9C0B-70CC024040AC}" type="slidenum">
              <a:rPr lang="ru-RU" altLang="ru-RU" smtClean="0"/>
              <a:pPr>
                <a:defRPr/>
              </a:pPr>
              <a:t>2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27569057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05B818-9490-46D9-9C0B-70CC024040AC}" type="slidenum">
              <a:rPr lang="ru-RU" altLang="ru-RU" smtClean="0"/>
              <a:pPr>
                <a:defRPr/>
              </a:pPr>
              <a:t>20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27569057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05B818-9490-46D9-9C0B-70CC024040AC}" type="slidenum">
              <a:rPr lang="ru-RU" altLang="ru-RU" smtClean="0"/>
              <a:pPr>
                <a:defRPr/>
              </a:pPr>
              <a:t>21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27569057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05B818-9490-46D9-9C0B-70CC024040AC}" type="slidenum">
              <a:rPr lang="ru-RU" altLang="ru-RU" smtClean="0"/>
              <a:pPr>
                <a:defRPr/>
              </a:pPr>
              <a:t>22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2756905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05B818-9490-46D9-9C0B-70CC024040AC}" type="slidenum">
              <a:rPr lang="ru-RU" altLang="ru-RU" smtClean="0"/>
              <a:pPr>
                <a:defRPr/>
              </a:pPr>
              <a:t>3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27569057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05B818-9490-46D9-9C0B-70CC024040AC}" type="slidenum">
              <a:rPr lang="ru-RU" altLang="ru-RU" smtClean="0"/>
              <a:pPr>
                <a:defRPr/>
              </a:pPr>
              <a:t>4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2756905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05B818-9490-46D9-9C0B-70CC024040AC}" type="slidenum">
              <a:rPr lang="ru-RU" altLang="ru-RU" smtClean="0"/>
              <a:pPr>
                <a:defRPr/>
              </a:pPr>
              <a:t>5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7569057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05B818-9490-46D9-9C0B-70CC024040AC}" type="slidenum">
              <a:rPr lang="ru-RU" altLang="ru-RU" smtClean="0"/>
              <a:pPr>
                <a:defRPr/>
              </a:pPr>
              <a:t>6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7569057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05B818-9490-46D9-9C0B-70CC024040AC}" type="slidenum">
              <a:rPr lang="ru-RU" altLang="ru-RU" smtClean="0"/>
              <a:pPr>
                <a:defRPr/>
              </a:pPr>
              <a:t>7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7569057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05B818-9490-46D9-9C0B-70CC024040AC}" type="slidenum">
              <a:rPr lang="ru-RU" altLang="ru-RU" smtClean="0"/>
              <a:pPr>
                <a:defRPr/>
              </a:pPr>
              <a:t>8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7569057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05B818-9490-46D9-9C0B-70CC024040AC}" type="slidenum">
              <a:rPr lang="ru-RU" altLang="ru-RU" smtClean="0"/>
              <a:pPr>
                <a:defRPr/>
              </a:pPr>
              <a:t>9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756905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10C83E-6B7B-49BB-8525-8F3B420D1FC4}" type="datetimeFigureOut">
              <a:rPr lang="ru-RU"/>
              <a:pPr>
                <a:defRPr/>
              </a:pPr>
              <a:t>15.12.2024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132CE6-75EC-4CE8-9873-427FA42BF6AC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1463247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BC2D3C-ED7B-4F29-BF04-6228A42E247F}" type="datetimeFigureOut">
              <a:rPr lang="ru-RU"/>
              <a:pPr>
                <a:defRPr/>
              </a:pPr>
              <a:t>15.12.2024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356642-140D-45EC-9B03-2D9F206C5E4F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3858262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4705BE-9280-4E34-9B47-4F7D2FF65668}" type="datetimeFigureOut">
              <a:rPr lang="ru-RU"/>
              <a:pPr>
                <a:defRPr/>
              </a:pPr>
              <a:t>15.12.2024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8DCCBC-4BF9-4E78-B2A1-25C18E107A5B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4176954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61C87F-CCEE-4041-AE47-58AACBFF6A0F}" type="datetimeFigureOut">
              <a:rPr lang="ru-RU"/>
              <a:pPr>
                <a:defRPr/>
              </a:pPr>
              <a:t>15.12.2024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2C730E-0279-415C-A381-4B62F8765EF2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3631381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D99D41-0F4C-4F79-90FE-C491FA790F34}" type="datetimeFigureOut">
              <a:rPr lang="ru-RU"/>
              <a:pPr>
                <a:defRPr/>
              </a:pPr>
              <a:t>15.12.2024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F5BB28-3967-4AF8-9B5F-1C43D148C056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3036369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E3EA42-1D52-4A11-B272-7E7F024AAE51}" type="datetimeFigureOut">
              <a:rPr lang="ru-RU"/>
              <a:pPr>
                <a:defRPr/>
              </a:pPr>
              <a:t>15.12.2024</a:t>
            </a:fld>
            <a:endParaRPr lang="ru-RU" dirty="0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CBFFBF-D878-4336-BDF2-73F9BEB3C88A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1814595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F06957-036D-4991-945A-68313BE57E0E}" type="datetimeFigureOut">
              <a:rPr lang="ru-RU"/>
              <a:pPr>
                <a:defRPr/>
              </a:pPr>
              <a:t>15.12.2024</a:t>
            </a:fld>
            <a:endParaRPr lang="ru-RU" dirty="0"/>
          </a:p>
        </p:txBody>
      </p:sp>
      <p:sp>
        <p:nvSpPr>
          <p:cNvPr id="8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9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699747-DF7B-4D2E-A98B-B2FF44CC4533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1017515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817C0C-AD42-492B-B3A8-D5AD7A033C01}" type="datetimeFigureOut">
              <a:rPr lang="ru-RU"/>
              <a:pPr>
                <a:defRPr/>
              </a:pPr>
              <a:t>15.12.2024</a:t>
            </a:fld>
            <a:endParaRPr lang="ru-RU" dirty="0"/>
          </a:p>
        </p:txBody>
      </p:sp>
      <p:sp>
        <p:nvSpPr>
          <p:cNvPr id="4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5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2B56FC-56ED-4AF7-A593-846D2D3550E5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3649352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7B2B40-BB9E-40F9-9303-D93B41A108A8}" type="datetimeFigureOut">
              <a:rPr lang="ru-RU"/>
              <a:pPr>
                <a:defRPr/>
              </a:pPr>
              <a:t>15.12.2024</a:t>
            </a:fld>
            <a:endParaRPr lang="ru-RU" dirty="0"/>
          </a:p>
        </p:txBody>
      </p:sp>
      <p:sp>
        <p:nvSpPr>
          <p:cNvPr id="3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4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9DBA36-AFDB-4C76-BC38-1E890FFE57D1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1189933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CC9B75-671F-495D-802F-80237FDEC1B7}" type="datetimeFigureOut">
              <a:rPr lang="ru-RU"/>
              <a:pPr>
                <a:defRPr/>
              </a:pPr>
              <a:t>15.12.2024</a:t>
            </a:fld>
            <a:endParaRPr lang="ru-RU" dirty="0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012C91-42BC-4D73-B8B9-04671C370F60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3972959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ru-RU" noProof="0" dirty="0" smtClean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722460-241D-459B-B61B-55DF4B08330B}" type="datetimeFigureOut">
              <a:rPr lang="ru-RU"/>
              <a:pPr>
                <a:defRPr/>
              </a:pPr>
              <a:t>15.12.2024</a:t>
            </a:fld>
            <a:endParaRPr lang="ru-RU" dirty="0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921683-DE1B-4CE6-AD56-4774DFB8069A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2387122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C3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Заголовок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smtClean="0"/>
              <a:t>Образец заголовка</a:t>
            </a:r>
          </a:p>
        </p:txBody>
      </p:sp>
      <p:sp>
        <p:nvSpPr>
          <p:cNvPr id="1027" name="Текст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smtClean="0"/>
              <a:t>Образец текста</a:t>
            </a:r>
          </a:p>
          <a:p>
            <a:pPr lvl="1"/>
            <a:r>
              <a:rPr lang="ru-RU" altLang="ru-RU" smtClean="0"/>
              <a:t>Второй уровень</a:t>
            </a:r>
          </a:p>
          <a:p>
            <a:pPr lvl="2"/>
            <a:r>
              <a:rPr lang="ru-RU" altLang="ru-RU" smtClean="0"/>
              <a:t>Третий уровень</a:t>
            </a:r>
          </a:p>
          <a:p>
            <a:pPr lvl="3"/>
            <a:r>
              <a:rPr lang="ru-RU" altLang="ru-RU" smtClean="0"/>
              <a:t>Четвертый уровень</a:t>
            </a:r>
          </a:p>
          <a:p>
            <a:pPr lvl="4"/>
            <a:r>
              <a:rPr lang="ru-RU" altLang="ru-RU" smtClean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F28423C1-00E9-4A02-89EA-C1D2D1590787}" type="datetimeFigureOut">
              <a:rPr lang="ru-RU"/>
              <a:pPr>
                <a:defRPr/>
              </a:pPr>
              <a:t>15.12.2024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9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FEFE9B3C-EFEF-478D-8D81-58B5B937DC9A}" type="slidenum">
              <a:rPr lang="ru-RU" altLang="ru-RU"/>
              <a:pPr>
                <a:defRPr/>
              </a:pPr>
              <a:t>‹#›</a:t>
            </a:fld>
            <a:endParaRPr lang="ru-RU" alt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</p:sldLayoutIdLst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Скачивание с интернета\ДОКИ КОЛЛЕДЖ\ПП\LEVEL UP\LEVEL UP\site\css\img\levup\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9672" y="764704"/>
            <a:ext cx="9151351" cy="5153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8165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2575" y="90488"/>
            <a:ext cx="6038850" cy="6677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39981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1"/>
          <p:cNvSpPr txBox="1">
            <a:spLocks/>
          </p:cNvSpPr>
          <p:nvPr/>
        </p:nvSpPr>
        <p:spPr bwMode="auto">
          <a:xfrm>
            <a:off x="72000" y="116631"/>
            <a:ext cx="9000000" cy="986183"/>
          </a:xfrm>
          <a:prstGeom prst="round2SameRect">
            <a:avLst>
              <a:gd name="adj1" fmla="val 1305"/>
              <a:gd name="adj2" fmla="val 2088"/>
            </a:avLst>
          </a:prstGeom>
          <a:solidFill>
            <a:schemeClr val="bg1">
              <a:alpha val="89804"/>
            </a:schemeClr>
          </a:solidFill>
          <a:ln w="19050">
            <a:solidFill>
              <a:schemeClr val="accent1">
                <a:lumMod val="50000"/>
              </a:schemeClr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lnSpc>
                <a:spcPct val="100000"/>
              </a:lnSpc>
              <a:spcBef>
                <a:spcPts val="0"/>
              </a:spcBef>
              <a:buFont typeface="Arial" charset="0"/>
              <a:buNone/>
            </a:pPr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5516" y="188640"/>
            <a:ext cx="8712968" cy="360040"/>
          </a:xfrm>
        </p:spPr>
        <p:txBody>
          <a:bodyPr/>
          <a:lstStyle/>
          <a:p>
            <a:pPr marL="0" lvl="1" indent="0">
              <a:spcBef>
                <a:spcPts val="750"/>
              </a:spcBef>
              <a:buNone/>
            </a:pP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	3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Добавление блока-карусели с баннерами</a:t>
            </a: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endParaRPr lang="ru-RU" sz="24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	Был добавлен блок с каруселью с тремя баннерами сайта.</a:t>
            </a:r>
          </a:p>
          <a:p>
            <a:pPr marL="0" indent="0">
              <a:buNone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endParaRPr lang="ru-RU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1368917"/>
            <a:ext cx="9000000" cy="46523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84178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998519"/>
            <a:ext cx="9000000" cy="4860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73963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1146191"/>
            <a:ext cx="9000000" cy="4565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42872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1"/>
          <p:cNvSpPr txBox="1">
            <a:spLocks/>
          </p:cNvSpPr>
          <p:nvPr/>
        </p:nvSpPr>
        <p:spPr bwMode="auto">
          <a:xfrm>
            <a:off x="72000" y="116632"/>
            <a:ext cx="9000000" cy="1332148"/>
          </a:xfrm>
          <a:prstGeom prst="round2SameRect">
            <a:avLst>
              <a:gd name="adj1" fmla="val 1305"/>
              <a:gd name="adj2" fmla="val 2088"/>
            </a:avLst>
          </a:prstGeom>
          <a:solidFill>
            <a:schemeClr val="bg1">
              <a:alpha val="89804"/>
            </a:schemeClr>
          </a:solidFill>
          <a:ln w="19050">
            <a:solidFill>
              <a:schemeClr val="accent1">
                <a:lumMod val="50000"/>
              </a:schemeClr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lnSpc>
                <a:spcPct val="100000"/>
              </a:lnSpc>
              <a:spcBef>
                <a:spcPts val="0"/>
              </a:spcBef>
              <a:buFont typeface="Arial" charset="0"/>
              <a:buNone/>
            </a:pPr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5516" y="188640"/>
            <a:ext cx="8712968" cy="504056"/>
          </a:xfrm>
        </p:spPr>
        <p:txBody>
          <a:bodyPr/>
          <a:lstStyle/>
          <a:p>
            <a:pPr marL="0" lvl="1" indent="0">
              <a:spcBef>
                <a:spcPts val="750"/>
              </a:spcBef>
              <a:buNone/>
            </a:pP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	5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Добавление интерактивной карты в подвале сайта</a:t>
            </a: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r>
              <a:rPr lang="ru-RU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endParaRPr lang="ru-RU" sz="24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	В подвал сайта была добавлена интерактивная карта с помощью конструктора карт Яндекса.</a:t>
            </a:r>
            <a:endParaRPr lang="ru-RU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9" y="1448780"/>
            <a:ext cx="9067142" cy="396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42902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1"/>
          <p:cNvSpPr txBox="1">
            <a:spLocks/>
          </p:cNvSpPr>
          <p:nvPr/>
        </p:nvSpPr>
        <p:spPr bwMode="auto">
          <a:xfrm>
            <a:off x="72000" y="116632"/>
            <a:ext cx="9000000" cy="1944216"/>
          </a:xfrm>
          <a:prstGeom prst="round2SameRect">
            <a:avLst>
              <a:gd name="adj1" fmla="val 1305"/>
              <a:gd name="adj2" fmla="val 2088"/>
            </a:avLst>
          </a:prstGeom>
          <a:solidFill>
            <a:schemeClr val="bg1">
              <a:alpha val="89804"/>
            </a:schemeClr>
          </a:solidFill>
          <a:ln w="19050">
            <a:solidFill>
              <a:schemeClr val="accent1">
                <a:lumMod val="50000"/>
              </a:schemeClr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lnSpc>
                <a:spcPct val="100000"/>
              </a:lnSpc>
              <a:spcBef>
                <a:spcPts val="0"/>
              </a:spcBef>
              <a:buFont typeface="Arial" charset="0"/>
              <a:buNone/>
            </a:pPr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5516" y="188640"/>
            <a:ext cx="8712968" cy="720080"/>
          </a:xfrm>
        </p:spPr>
        <p:txBody>
          <a:bodyPr/>
          <a:lstStyle/>
          <a:p>
            <a:pPr marL="0" lvl="1" indent="0">
              <a:spcBef>
                <a:spcPts val="750"/>
              </a:spcBef>
              <a:buNone/>
            </a:pP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	6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Добавление дополнительных страниц и их заполнение по названиям из навигационного меню</a:t>
            </a: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endParaRPr lang="ru-RU" sz="24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	Также были добавлены дополнительные страницы с каталогом отдельного вида рекламы из навигационного меню сайта.</a:t>
            </a:r>
            <a:endParaRPr lang="ru-RU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7538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1"/>
          <p:cNvSpPr txBox="1">
            <a:spLocks/>
          </p:cNvSpPr>
          <p:nvPr/>
        </p:nvSpPr>
        <p:spPr bwMode="auto">
          <a:xfrm>
            <a:off x="72000" y="116632"/>
            <a:ext cx="9000000" cy="576064"/>
          </a:xfrm>
          <a:prstGeom prst="round2SameRect">
            <a:avLst>
              <a:gd name="adj1" fmla="val 1305"/>
              <a:gd name="adj2" fmla="val 2088"/>
            </a:avLst>
          </a:prstGeom>
          <a:solidFill>
            <a:schemeClr val="bg1">
              <a:alpha val="89804"/>
            </a:schemeClr>
          </a:solidFill>
          <a:ln w="19050">
            <a:solidFill>
              <a:schemeClr val="accent1">
                <a:lumMod val="50000"/>
              </a:schemeClr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lnSpc>
                <a:spcPct val="100000"/>
              </a:lnSpc>
              <a:spcBef>
                <a:spcPts val="0"/>
              </a:spcBef>
              <a:buFont typeface="Arial" charset="0"/>
              <a:buNone/>
            </a:pPr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5516" y="188640"/>
            <a:ext cx="8712968" cy="720080"/>
          </a:xfrm>
        </p:spPr>
        <p:txBody>
          <a:bodyPr/>
          <a:lstStyle/>
          <a:p>
            <a:pPr marL="0" lvl="1" indent="0" algn="ctr">
              <a:spcBef>
                <a:spcPts val="750"/>
              </a:spcBef>
              <a:buNone/>
            </a:pP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Страница «Объёмные буквы»</a:t>
            </a:r>
            <a:endParaRPr lang="ru-RU" sz="24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000" y="812500"/>
            <a:ext cx="6840000" cy="59288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72843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1"/>
          <p:cNvSpPr txBox="1">
            <a:spLocks/>
          </p:cNvSpPr>
          <p:nvPr/>
        </p:nvSpPr>
        <p:spPr bwMode="auto">
          <a:xfrm>
            <a:off x="72000" y="116632"/>
            <a:ext cx="9000000" cy="576064"/>
          </a:xfrm>
          <a:prstGeom prst="round2SameRect">
            <a:avLst>
              <a:gd name="adj1" fmla="val 1305"/>
              <a:gd name="adj2" fmla="val 2088"/>
            </a:avLst>
          </a:prstGeom>
          <a:solidFill>
            <a:schemeClr val="bg1">
              <a:alpha val="89804"/>
            </a:schemeClr>
          </a:solidFill>
          <a:ln w="19050">
            <a:solidFill>
              <a:schemeClr val="accent1">
                <a:lumMod val="50000"/>
              </a:schemeClr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lnSpc>
                <a:spcPct val="100000"/>
              </a:lnSpc>
              <a:spcBef>
                <a:spcPts val="0"/>
              </a:spcBef>
              <a:buFont typeface="Arial" charset="0"/>
              <a:buNone/>
            </a:pPr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5516" y="188640"/>
            <a:ext cx="8712968" cy="720080"/>
          </a:xfrm>
        </p:spPr>
        <p:txBody>
          <a:bodyPr/>
          <a:lstStyle/>
          <a:p>
            <a:pPr marL="0" lvl="1" indent="0" algn="ctr">
              <a:spcBef>
                <a:spcPts val="750"/>
              </a:spcBef>
              <a:buNone/>
            </a:pP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Страница «Вывески»</a:t>
            </a:r>
            <a:endParaRPr lang="ru-RU" sz="24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000" y="836712"/>
            <a:ext cx="6840000" cy="59498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97882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1"/>
          <p:cNvSpPr txBox="1">
            <a:spLocks/>
          </p:cNvSpPr>
          <p:nvPr/>
        </p:nvSpPr>
        <p:spPr bwMode="auto">
          <a:xfrm>
            <a:off x="72000" y="116632"/>
            <a:ext cx="9000000" cy="576064"/>
          </a:xfrm>
          <a:prstGeom prst="round2SameRect">
            <a:avLst>
              <a:gd name="adj1" fmla="val 1305"/>
              <a:gd name="adj2" fmla="val 2088"/>
            </a:avLst>
          </a:prstGeom>
          <a:solidFill>
            <a:schemeClr val="bg1">
              <a:alpha val="89804"/>
            </a:schemeClr>
          </a:solidFill>
          <a:ln w="19050">
            <a:solidFill>
              <a:schemeClr val="accent1">
                <a:lumMod val="50000"/>
              </a:schemeClr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lnSpc>
                <a:spcPct val="100000"/>
              </a:lnSpc>
              <a:spcBef>
                <a:spcPts val="0"/>
              </a:spcBef>
              <a:buFont typeface="Arial" charset="0"/>
              <a:buNone/>
            </a:pPr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5516" y="188640"/>
            <a:ext cx="8712968" cy="720080"/>
          </a:xfrm>
        </p:spPr>
        <p:txBody>
          <a:bodyPr/>
          <a:lstStyle/>
          <a:p>
            <a:pPr marL="0" lvl="1" indent="0" algn="ctr">
              <a:spcBef>
                <a:spcPts val="750"/>
              </a:spcBef>
              <a:buNone/>
            </a:pP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Страница «Панели-кронштейны»</a:t>
            </a:r>
            <a:endParaRPr lang="ru-RU" sz="24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764" y="939313"/>
            <a:ext cx="7668472" cy="5886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68653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1"/>
          <p:cNvSpPr txBox="1">
            <a:spLocks/>
          </p:cNvSpPr>
          <p:nvPr/>
        </p:nvSpPr>
        <p:spPr bwMode="auto">
          <a:xfrm>
            <a:off x="72000" y="116632"/>
            <a:ext cx="9000000" cy="576064"/>
          </a:xfrm>
          <a:prstGeom prst="round2SameRect">
            <a:avLst>
              <a:gd name="adj1" fmla="val 1305"/>
              <a:gd name="adj2" fmla="val 2088"/>
            </a:avLst>
          </a:prstGeom>
          <a:solidFill>
            <a:schemeClr val="bg1">
              <a:alpha val="89804"/>
            </a:schemeClr>
          </a:solidFill>
          <a:ln w="19050">
            <a:solidFill>
              <a:schemeClr val="accent1">
                <a:lumMod val="50000"/>
              </a:schemeClr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lnSpc>
                <a:spcPct val="100000"/>
              </a:lnSpc>
              <a:spcBef>
                <a:spcPts val="0"/>
              </a:spcBef>
              <a:buFont typeface="Arial" charset="0"/>
              <a:buNone/>
            </a:pPr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5516" y="188640"/>
            <a:ext cx="8712968" cy="720080"/>
          </a:xfrm>
        </p:spPr>
        <p:txBody>
          <a:bodyPr/>
          <a:lstStyle/>
          <a:p>
            <a:pPr marL="0" lvl="1" indent="0" algn="ctr">
              <a:spcBef>
                <a:spcPts val="750"/>
              </a:spcBef>
              <a:buNone/>
            </a:pP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Страница «</a:t>
            </a:r>
            <a:r>
              <a:rPr lang="ru-RU" sz="2400" b="1" dirty="0"/>
              <a:t>Световые короба (</a:t>
            </a:r>
            <a:r>
              <a:rPr lang="ru-RU" sz="2400" b="1" dirty="0" err="1"/>
              <a:t>лайт</a:t>
            </a:r>
            <a:r>
              <a:rPr lang="ru-RU" sz="2400" b="1" dirty="0"/>
              <a:t>-боксы</a:t>
            </a:r>
            <a:r>
              <a:rPr lang="ru-RU" sz="2400" dirty="0" smtClean="0"/>
              <a:t>)</a:t>
            </a:r>
            <a:r>
              <a:rPr lang="ru-RU" sz="2400" b="1" dirty="0" smtClean="0"/>
              <a:t>»</a:t>
            </a:r>
            <a:endParaRPr lang="ru-RU" sz="2400" b="1" dirty="0"/>
          </a:p>
          <a:p>
            <a:pPr marL="0" lvl="1" indent="0" algn="ctr">
              <a:spcBef>
                <a:spcPts val="750"/>
              </a:spcBef>
              <a:buNone/>
            </a:pP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»</a:t>
            </a:r>
            <a:endParaRPr lang="ru-RU" sz="24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000" y="908720"/>
            <a:ext cx="6840000" cy="5933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19034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1"/>
          <p:cNvSpPr txBox="1">
            <a:spLocks/>
          </p:cNvSpPr>
          <p:nvPr/>
        </p:nvSpPr>
        <p:spPr bwMode="auto">
          <a:xfrm>
            <a:off x="72000" y="116631"/>
            <a:ext cx="9000000" cy="1152129"/>
          </a:xfrm>
          <a:prstGeom prst="round2SameRect">
            <a:avLst>
              <a:gd name="adj1" fmla="val 1305"/>
              <a:gd name="adj2" fmla="val 2088"/>
            </a:avLst>
          </a:prstGeom>
          <a:solidFill>
            <a:schemeClr val="bg1">
              <a:alpha val="89804"/>
            </a:schemeClr>
          </a:solidFill>
          <a:ln w="19050">
            <a:solidFill>
              <a:schemeClr val="accent1">
                <a:lumMod val="50000"/>
              </a:schemeClr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lnSpc>
                <a:spcPct val="100000"/>
              </a:lnSpc>
              <a:spcBef>
                <a:spcPts val="0"/>
              </a:spcBef>
              <a:buFont typeface="Arial" charset="0"/>
              <a:buNone/>
            </a:pPr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5516" y="188640"/>
            <a:ext cx="8712968" cy="1224136"/>
          </a:xfrm>
        </p:spPr>
        <p:txBody>
          <a:bodyPr/>
          <a:lstStyle/>
          <a:p>
            <a:pPr marL="0" indent="0">
              <a:buNone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	Сайт «</a:t>
            </a:r>
            <a:r>
              <a:rPr 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LEVEL UP</a:t>
            </a: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» предназначен для демонстрации потенциальным покупателям каталога с видами наружных и прочих рекламных конструкций.</a:t>
            </a:r>
          </a:p>
          <a:p>
            <a:pPr marL="0" indent="0">
              <a:buNone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endParaRPr lang="ru-RU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22" t="11206" r="16970" b="26201"/>
          <a:stretch/>
        </p:blipFill>
        <p:spPr bwMode="auto">
          <a:xfrm>
            <a:off x="72000" y="1413295"/>
            <a:ext cx="9000000" cy="4680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1"/>
          <p:cNvSpPr txBox="1">
            <a:spLocks/>
          </p:cNvSpPr>
          <p:nvPr/>
        </p:nvSpPr>
        <p:spPr bwMode="auto">
          <a:xfrm>
            <a:off x="72000" y="116632"/>
            <a:ext cx="9000000" cy="576064"/>
          </a:xfrm>
          <a:prstGeom prst="round2SameRect">
            <a:avLst>
              <a:gd name="adj1" fmla="val 1305"/>
              <a:gd name="adj2" fmla="val 2088"/>
            </a:avLst>
          </a:prstGeom>
          <a:solidFill>
            <a:schemeClr val="bg1">
              <a:alpha val="89804"/>
            </a:schemeClr>
          </a:solidFill>
          <a:ln w="19050">
            <a:solidFill>
              <a:schemeClr val="accent1">
                <a:lumMod val="50000"/>
              </a:schemeClr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lnSpc>
                <a:spcPct val="100000"/>
              </a:lnSpc>
              <a:spcBef>
                <a:spcPts val="0"/>
              </a:spcBef>
              <a:buFont typeface="Arial" charset="0"/>
              <a:buNone/>
            </a:pPr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5516" y="188640"/>
            <a:ext cx="8712968" cy="720080"/>
          </a:xfrm>
        </p:spPr>
        <p:txBody>
          <a:bodyPr/>
          <a:lstStyle/>
          <a:p>
            <a:pPr marL="0" lvl="1" indent="0" algn="ctr">
              <a:spcBef>
                <a:spcPts val="750"/>
              </a:spcBef>
              <a:buNone/>
            </a:pP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Страница «</a:t>
            </a:r>
            <a:r>
              <a:rPr lang="ru-RU" sz="2400" b="1" dirty="0" err="1" smtClean="0"/>
              <a:t>Штендеры</a:t>
            </a:r>
            <a:r>
              <a:rPr lang="ru-RU" sz="2400" b="1" dirty="0" smtClean="0"/>
              <a:t>»</a:t>
            </a:r>
            <a:endParaRPr lang="ru-RU" sz="2400" b="1" dirty="0"/>
          </a:p>
          <a:p>
            <a:pPr marL="0" lvl="1" indent="0" algn="ctr">
              <a:spcBef>
                <a:spcPts val="750"/>
              </a:spcBef>
              <a:buNone/>
            </a:pP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»</a:t>
            </a:r>
            <a:endParaRPr lang="ru-RU" sz="24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000" y="973897"/>
            <a:ext cx="6840000" cy="58917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51108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1"/>
          <p:cNvSpPr txBox="1">
            <a:spLocks/>
          </p:cNvSpPr>
          <p:nvPr/>
        </p:nvSpPr>
        <p:spPr bwMode="auto">
          <a:xfrm>
            <a:off x="72000" y="116632"/>
            <a:ext cx="9000000" cy="576064"/>
          </a:xfrm>
          <a:prstGeom prst="round2SameRect">
            <a:avLst>
              <a:gd name="adj1" fmla="val 1305"/>
              <a:gd name="adj2" fmla="val 2088"/>
            </a:avLst>
          </a:prstGeom>
          <a:solidFill>
            <a:schemeClr val="bg1">
              <a:alpha val="89804"/>
            </a:schemeClr>
          </a:solidFill>
          <a:ln w="19050">
            <a:solidFill>
              <a:schemeClr val="accent1">
                <a:lumMod val="50000"/>
              </a:schemeClr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lnSpc>
                <a:spcPct val="100000"/>
              </a:lnSpc>
              <a:spcBef>
                <a:spcPts val="0"/>
              </a:spcBef>
              <a:buFont typeface="Arial" charset="0"/>
              <a:buNone/>
            </a:pPr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5516" y="188640"/>
            <a:ext cx="8712968" cy="720080"/>
          </a:xfrm>
        </p:spPr>
        <p:txBody>
          <a:bodyPr/>
          <a:lstStyle/>
          <a:p>
            <a:pPr marL="0" lvl="1" indent="0" algn="ctr">
              <a:spcBef>
                <a:spcPts val="750"/>
              </a:spcBef>
              <a:buNone/>
            </a:pP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Страница «</a:t>
            </a:r>
            <a:r>
              <a:rPr lang="ru-RU" sz="2400" b="1" dirty="0" smtClean="0"/>
              <a:t>Таблички</a:t>
            </a:r>
            <a:r>
              <a:rPr lang="ru-RU" sz="2400" b="1" dirty="0" smtClean="0"/>
              <a:t>»</a:t>
            </a:r>
            <a:endParaRPr lang="ru-RU" sz="2400" b="1" dirty="0"/>
          </a:p>
          <a:p>
            <a:pPr marL="0" lvl="1" indent="0" algn="ctr">
              <a:spcBef>
                <a:spcPts val="750"/>
              </a:spcBef>
              <a:buNone/>
            </a:pP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»</a:t>
            </a:r>
            <a:endParaRPr lang="ru-RU" sz="24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000" y="952312"/>
            <a:ext cx="6840000" cy="5905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17209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1"/>
          <p:cNvSpPr txBox="1">
            <a:spLocks/>
          </p:cNvSpPr>
          <p:nvPr/>
        </p:nvSpPr>
        <p:spPr bwMode="auto">
          <a:xfrm>
            <a:off x="72000" y="116632"/>
            <a:ext cx="9000000" cy="6624736"/>
          </a:xfrm>
          <a:prstGeom prst="round2SameRect">
            <a:avLst>
              <a:gd name="adj1" fmla="val 1305"/>
              <a:gd name="adj2" fmla="val 2088"/>
            </a:avLst>
          </a:prstGeom>
          <a:solidFill>
            <a:schemeClr val="bg1">
              <a:alpha val="89804"/>
            </a:schemeClr>
          </a:solidFill>
          <a:ln w="19050">
            <a:solidFill>
              <a:schemeClr val="accent1">
                <a:lumMod val="50000"/>
              </a:schemeClr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lnSpc>
                <a:spcPct val="100000"/>
              </a:lnSpc>
              <a:spcBef>
                <a:spcPts val="0"/>
              </a:spcBef>
              <a:buFont typeface="Arial" charset="0"/>
              <a:buNone/>
            </a:pPr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5516" y="188640"/>
            <a:ext cx="8712968" cy="5472608"/>
          </a:xfrm>
        </p:spPr>
        <p:txBody>
          <a:bodyPr/>
          <a:lstStyle/>
          <a:p>
            <a:pPr marL="0" lvl="1" indent="0" algn="ctr">
              <a:spcBef>
                <a:spcPts val="750"/>
              </a:spcBef>
              <a:buNone/>
            </a:pP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Предложения к последующему улучшению функционала сайта:</a:t>
            </a:r>
            <a:endParaRPr lang="ru-RU" sz="2400" b="1" dirty="0"/>
          </a:p>
          <a:p>
            <a:pPr marL="0" lvl="1" indent="723900">
              <a:spcBef>
                <a:spcPts val="750"/>
              </a:spcBef>
              <a:buFont typeface="+mj-lt"/>
              <a:buAutoNum type="arabicPeriod"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Создание формы авторизации.</a:t>
            </a:r>
          </a:p>
          <a:p>
            <a:pPr marL="0" lvl="1" indent="723900">
              <a:spcBef>
                <a:spcPts val="750"/>
              </a:spcBef>
              <a:buFont typeface="+mj-lt"/>
              <a:buAutoNum type="arabicPeriod"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Создание страницы профиля.</a:t>
            </a:r>
          </a:p>
          <a:p>
            <a:pPr marL="0" lvl="1" indent="723900">
              <a:spcBef>
                <a:spcPts val="750"/>
              </a:spcBef>
              <a:buFont typeface="+mj-lt"/>
              <a:buAutoNum type="arabicPeriod"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Создание дополнительных страниц(при расширении ассортимента).</a:t>
            </a:r>
          </a:p>
          <a:p>
            <a:pPr marL="0" lvl="1" indent="723900">
              <a:spcBef>
                <a:spcPts val="750"/>
              </a:spcBef>
              <a:buFont typeface="+mj-lt"/>
              <a:buAutoNum type="arabicPeriod"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Добавление стоимости товарам.</a:t>
            </a:r>
          </a:p>
          <a:p>
            <a:pPr marL="0" lvl="1" indent="723900">
              <a:spcBef>
                <a:spcPts val="750"/>
              </a:spcBef>
              <a:buFont typeface="+mj-lt"/>
              <a:buAutoNum type="arabicPeriod"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Добавление калькулятора стоимости.</a:t>
            </a:r>
          </a:p>
          <a:p>
            <a:pPr marL="0" lvl="1" indent="723900">
              <a:spcBef>
                <a:spcPts val="750"/>
              </a:spcBef>
              <a:buFont typeface="+mj-lt"/>
              <a:buAutoNum type="arabicPeriod"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Добавление корзины покупателя.</a:t>
            </a:r>
          </a:p>
          <a:p>
            <a:pPr marL="457200" lvl="1" indent="-457200">
              <a:spcBef>
                <a:spcPts val="750"/>
              </a:spcBef>
              <a:buFont typeface="+mj-lt"/>
              <a:buAutoNum type="arabicPeriod"/>
            </a:pPr>
            <a:endParaRPr lang="ru-RU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5500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1"/>
          <p:cNvSpPr txBox="1">
            <a:spLocks/>
          </p:cNvSpPr>
          <p:nvPr/>
        </p:nvSpPr>
        <p:spPr bwMode="auto">
          <a:xfrm>
            <a:off x="72000" y="116631"/>
            <a:ext cx="9000000" cy="6552729"/>
          </a:xfrm>
          <a:prstGeom prst="round2SameRect">
            <a:avLst>
              <a:gd name="adj1" fmla="val 1305"/>
              <a:gd name="adj2" fmla="val 2088"/>
            </a:avLst>
          </a:prstGeom>
          <a:solidFill>
            <a:schemeClr val="bg1">
              <a:alpha val="89804"/>
            </a:schemeClr>
          </a:solidFill>
          <a:ln w="19050">
            <a:solidFill>
              <a:schemeClr val="accent1">
                <a:lumMod val="50000"/>
              </a:schemeClr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lnSpc>
                <a:spcPct val="100000"/>
              </a:lnSpc>
              <a:spcBef>
                <a:spcPts val="0"/>
              </a:spcBef>
              <a:buFont typeface="Arial" charset="0"/>
              <a:buNone/>
            </a:pPr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5516" y="188640"/>
            <a:ext cx="8712968" cy="3600400"/>
          </a:xfrm>
        </p:spPr>
        <p:txBody>
          <a:bodyPr/>
          <a:lstStyle/>
          <a:p>
            <a:pPr marL="342900" lvl="1" indent="0">
              <a:buNone/>
            </a:pPr>
            <a:r>
              <a:rPr lang="ru-RU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Для улучшения функционала сайта было сделано:</a:t>
            </a:r>
          </a:p>
          <a:p>
            <a:pPr marL="0" lvl="1" indent="342900">
              <a:buNone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1.Исправление навигационного меню в шапке сайта.</a:t>
            </a:r>
          </a:p>
          <a:p>
            <a:pPr marL="0" lvl="1" indent="342900">
              <a:buNone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2. Сделать форму «Задать вопрос» рабочей.</a:t>
            </a:r>
          </a:p>
          <a:p>
            <a:pPr marL="0" lvl="1" indent="342900">
              <a:buNone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3. Добавление блока-карусели с баннерами.</a:t>
            </a:r>
          </a:p>
          <a:p>
            <a:pPr marL="0" lvl="1" indent="342900">
              <a:buNone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4. Исправление и заполнение разделов информацией в блоке «Наши </a:t>
            </a:r>
            <a:r>
              <a:rPr lang="ru-RU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услуги».</a:t>
            </a:r>
          </a:p>
          <a:p>
            <a:pPr marL="0" lvl="1" indent="342900">
              <a:buNone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5. Добавление интерактивной </a:t>
            </a:r>
            <a:r>
              <a:rPr lang="ru-RU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карты в подвале сайта</a:t>
            </a: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endParaRPr lang="ru-RU" sz="24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lvl="1" indent="342900">
              <a:buNone/>
            </a:pPr>
            <a:r>
              <a:rPr lang="ru-RU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6</a:t>
            </a: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Добавление дополнительных страниц и их заполнение по названиям из навигационного меню.</a:t>
            </a:r>
          </a:p>
        </p:txBody>
      </p:sp>
    </p:spTree>
    <p:extLst>
      <p:ext uri="{BB962C8B-B14F-4D97-AF65-F5344CB8AC3E}">
        <p14:creationId xmlns:p14="http://schemas.microsoft.com/office/powerpoint/2010/main" val="1301950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1"/>
          <p:cNvSpPr txBox="1">
            <a:spLocks/>
          </p:cNvSpPr>
          <p:nvPr/>
        </p:nvSpPr>
        <p:spPr bwMode="auto">
          <a:xfrm>
            <a:off x="72000" y="116631"/>
            <a:ext cx="9000000" cy="1296145"/>
          </a:xfrm>
          <a:prstGeom prst="round2SameRect">
            <a:avLst>
              <a:gd name="adj1" fmla="val 1305"/>
              <a:gd name="adj2" fmla="val 2088"/>
            </a:avLst>
          </a:prstGeom>
          <a:solidFill>
            <a:schemeClr val="bg1">
              <a:alpha val="89804"/>
            </a:schemeClr>
          </a:solidFill>
          <a:ln w="19050">
            <a:solidFill>
              <a:schemeClr val="accent1">
                <a:lumMod val="50000"/>
              </a:schemeClr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lnSpc>
                <a:spcPct val="100000"/>
              </a:lnSpc>
              <a:spcBef>
                <a:spcPts val="0"/>
              </a:spcBef>
              <a:buFont typeface="Arial" charset="0"/>
              <a:buNone/>
            </a:pPr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5516" y="188640"/>
            <a:ext cx="8712968" cy="1080120"/>
          </a:xfrm>
        </p:spPr>
        <p:txBody>
          <a:bodyPr/>
          <a:lstStyle/>
          <a:p>
            <a:pPr marL="342900" lvl="1" indent="0">
              <a:buNone/>
            </a:pP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1.Исправление навигационного меню в шапке сайта</a:t>
            </a: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r>
              <a:rPr lang="ru-RU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endParaRPr lang="ru-RU" sz="24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342900" lvl="1" indent="0">
              <a:buNone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Была удалено кнопка заказать вопрос из-за дублирования информации.</a:t>
            </a:r>
            <a:endParaRPr lang="ru-RU" sz="24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4437112"/>
            <a:ext cx="9000000" cy="1159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" y="2348880"/>
            <a:ext cx="9000000" cy="13285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9879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1"/>
          <p:cNvSpPr txBox="1">
            <a:spLocks/>
          </p:cNvSpPr>
          <p:nvPr/>
        </p:nvSpPr>
        <p:spPr bwMode="auto">
          <a:xfrm>
            <a:off x="72000" y="116632"/>
            <a:ext cx="9000000" cy="2880320"/>
          </a:xfrm>
          <a:prstGeom prst="round2SameRect">
            <a:avLst>
              <a:gd name="adj1" fmla="val 1305"/>
              <a:gd name="adj2" fmla="val 2088"/>
            </a:avLst>
          </a:prstGeom>
          <a:solidFill>
            <a:schemeClr val="bg1">
              <a:alpha val="89804"/>
            </a:schemeClr>
          </a:solidFill>
          <a:ln w="19050">
            <a:solidFill>
              <a:schemeClr val="accent1">
                <a:lumMod val="50000"/>
              </a:schemeClr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lnSpc>
                <a:spcPct val="100000"/>
              </a:lnSpc>
              <a:spcBef>
                <a:spcPts val="0"/>
              </a:spcBef>
              <a:buFont typeface="Arial" charset="0"/>
              <a:buNone/>
            </a:pPr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5516" y="188640"/>
            <a:ext cx="8712968" cy="2160240"/>
          </a:xfrm>
        </p:spPr>
        <p:txBody>
          <a:bodyPr/>
          <a:lstStyle/>
          <a:p>
            <a:pPr marL="0" lvl="1" indent="0">
              <a:spcBef>
                <a:spcPts val="750"/>
              </a:spcBef>
              <a:buNone/>
            </a:pPr>
            <a:r>
              <a:rPr lang="ru-RU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2. Сделать форму «Задать вопрос» рабочей</a:t>
            </a: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</a:p>
          <a:p>
            <a:pPr marL="0" indent="0">
              <a:buNone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	Для обратной связи была создана Форма «Задать вопрос». Она была создана с использованием языка программирования </a:t>
            </a:r>
            <a:r>
              <a:rPr 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Java Script</a:t>
            </a: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и </a:t>
            </a:r>
            <a:r>
              <a:rPr lang="ru-RU" sz="24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фреймворка</a:t>
            </a: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Bootstrap. </a:t>
            </a: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Форма имеет 3 поля:</a:t>
            </a:r>
          </a:p>
          <a:p>
            <a:pPr marL="0" indent="0">
              <a:buNone/>
              <a:tabLst>
                <a:tab pos="171450" algn="l"/>
              </a:tabLst>
            </a:pPr>
            <a:r>
              <a:rPr lang="ru-RU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	1. «Ваш вопрос».</a:t>
            </a:r>
          </a:p>
          <a:p>
            <a:pPr marL="0" indent="0">
              <a:buNone/>
              <a:tabLst>
                <a:tab pos="171450" algn="l"/>
              </a:tabLst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		2. «Ваше имя» .</a:t>
            </a:r>
          </a:p>
          <a:p>
            <a:pPr marL="0" indent="0">
              <a:buNone/>
              <a:tabLst>
                <a:tab pos="171450" algn="l"/>
              </a:tabLst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		3. «Телефон». </a:t>
            </a:r>
            <a:r>
              <a:rPr lang="ru-RU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</a:p>
          <a:p>
            <a:pPr marL="0" indent="0">
              <a:buNone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endParaRPr lang="ru-RU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8404" y="3165451"/>
            <a:ext cx="4896544" cy="3647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70" r="23481"/>
          <a:stretch/>
        </p:blipFill>
        <p:spPr bwMode="auto">
          <a:xfrm>
            <a:off x="79640" y="3613508"/>
            <a:ext cx="3988579" cy="2751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1135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1"/>
          <p:cNvSpPr txBox="1">
            <a:spLocks/>
          </p:cNvSpPr>
          <p:nvPr/>
        </p:nvSpPr>
        <p:spPr bwMode="auto">
          <a:xfrm>
            <a:off x="72000" y="116632"/>
            <a:ext cx="9000000" cy="1296144"/>
          </a:xfrm>
          <a:prstGeom prst="round2SameRect">
            <a:avLst>
              <a:gd name="adj1" fmla="val 1305"/>
              <a:gd name="adj2" fmla="val 2088"/>
            </a:avLst>
          </a:prstGeom>
          <a:solidFill>
            <a:schemeClr val="bg1">
              <a:alpha val="89804"/>
            </a:schemeClr>
          </a:solidFill>
          <a:ln w="19050">
            <a:solidFill>
              <a:schemeClr val="accent1">
                <a:lumMod val="50000"/>
              </a:schemeClr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lnSpc>
                <a:spcPct val="100000"/>
              </a:lnSpc>
              <a:spcBef>
                <a:spcPts val="0"/>
              </a:spcBef>
              <a:buFont typeface="Arial" charset="0"/>
              <a:buNone/>
            </a:pPr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5516" y="188640"/>
            <a:ext cx="8712968" cy="1224136"/>
          </a:xfrm>
        </p:spPr>
        <p:txBody>
          <a:bodyPr/>
          <a:lstStyle/>
          <a:p>
            <a:pPr marL="0" indent="0">
              <a:buNone/>
            </a:pPr>
            <a:r>
              <a:rPr lang="ru-RU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После заполнения и отправки формы она сохраняется в </a:t>
            </a:r>
            <a:r>
              <a:rPr lang="en-US" sz="24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LocalStorage</a:t>
            </a: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в браузере для последующего использования. При удачной отправке появиться окно с сообщением.</a:t>
            </a:r>
          </a:p>
          <a:p>
            <a:pPr marL="0" indent="0">
              <a:buNone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endParaRPr lang="ru-RU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10" t="7037" r="37581" b="58334"/>
          <a:stretch/>
        </p:blipFill>
        <p:spPr bwMode="auto">
          <a:xfrm>
            <a:off x="1295636" y="1461872"/>
            <a:ext cx="6552728" cy="5063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8288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1"/>
          <p:cNvSpPr txBox="1">
            <a:spLocks/>
          </p:cNvSpPr>
          <p:nvPr/>
        </p:nvSpPr>
        <p:spPr bwMode="auto">
          <a:xfrm>
            <a:off x="72000" y="116632"/>
            <a:ext cx="9000000" cy="648072"/>
          </a:xfrm>
          <a:prstGeom prst="round2SameRect">
            <a:avLst>
              <a:gd name="adj1" fmla="val 1305"/>
              <a:gd name="adj2" fmla="val 2088"/>
            </a:avLst>
          </a:prstGeom>
          <a:solidFill>
            <a:schemeClr val="bg1">
              <a:alpha val="89804"/>
            </a:schemeClr>
          </a:solidFill>
          <a:ln w="19050">
            <a:solidFill>
              <a:schemeClr val="accent1">
                <a:lumMod val="50000"/>
              </a:schemeClr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lnSpc>
                <a:spcPct val="100000"/>
              </a:lnSpc>
              <a:spcBef>
                <a:spcPts val="0"/>
              </a:spcBef>
              <a:buFont typeface="Arial" charset="0"/>
              <a:buNone/>
            </a:pPr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5516" y="188640"/>
            <a:ext cx="8712968" cy="576064"/>
          </a:xfrm>
        </p:spPr>
        <p:txBody>
          <a:bodyPr/>
          <a:lstStyle/>
          <a:p>
            <a:pPr marL="0" indent="0">
              <a:buNone/>
            </a:pPr>
            <a:r>
              <a:rPr lang="ru-RU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Сохранённые данные в </a:t>
            </a:r>
            <a:r>
              <a:rPr lang="en-US" sz="24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LocalStorage</a:t>
            </a:r>
            <a:r>
              <a:rPr 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из формы </a:t>
            </a:r>
          </a:p>
          <a:p>
            <a:pPr marL="0" indent="0">
              <a:buNone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endParaRPr lang="ru-RU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"/>
          <a:stretch/>
        </p:blipFill>
        <p:spPr bwMode="auto">
          <a:xfrm>
            <a:off x="72000" y="908720"/>
            <a:ext cx="8924925" cy="51066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4" name="Прямая соединительная линия 3"/>
          <p:cNvCxnSpPr/>
          <p:nvPr/>
        </p:nvCxnSpPr>
        <p:spPr>
          <a:xfrm>
            <a:off x="2051720" y="4653136"/>
            <a:ext cx="6945205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1524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1"/>
          <p:cNvSpPr txBox="1">
            <a:spLocks/>
          </p:cNvSpPr>
          <p:nvPr/>
        </p:nvSpPr>
        <p:spPr bwMode="auto">
          <a:xfrm>
            <a:off x="72000" y="116632"/>
            <a:ext cx="9000000" cy="864096"/>
          </a:xfrm>
          <a:prstGeom prst="round2SameRect">
            <a:avLst>
              <a:gd name="adj1" fmla="val 1305"/>
              <a:gd name="adj2" fmla="val 2088"/>
            </a:avLst>
          </a:prstGeom>
          <a:solidFill>
            <a:schemeClr val="bg1">
              <a:alpha val="89804"/>
            </a:schemeClr>
          </a:solidFill>
          <a:ln w="19050">
            <a:solidFill>
              <a:schemeClr val="accent1">
                <a:lumMod val="50000"/>
              </a:schemeClr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lnSpc>
                <a:spcPct val="100000"/>
              </a:lnSpc>
              <a:spcBef>
                <a:spcPts val="0"/>
              </a:spcBef>
              <a:buFont typeface="Arial" charset="0"/>
              <a:buNone/>
            </a:pPr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5516" y="188640"/>
            <a:ext cx="8712968" cy="1224136"/>
          </a:xfrm>
        </p:spPr>
        <p:txBody>
          <a:bodyPr/>
          <a:lstStyle/>
          <a:p>
            <a:pPr marL="0" indent="0">
              <a:buNone/>
            </a:pPr>
            <a:r>
              <a:rPr lang="ru-RU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Если одно из полей не было заполнено, то выведется сообщение об ошибке.</a:t>
            </a:r>
          </a:p>
          <a:p>
            <a:pPr marL="0" indent="0">
              <a:buNone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endParaRPr lang="ru-RU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31" t="4815" r="37604" b="57304"/>
          <a:stretch/>
        </p:blipFill>
        <p:spPr bwMode="auto">
          <a:xfrm>
            <a:off x="1295636" y="1189483"/>
            <a:ext cx="6552728" cy="5356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2062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1"/>
          <p:cNvSpPr txBox="1">
            <a:spLocks/>
          </p:cNvSpPr>
          <p:nvPr/>
        </p:nvSpPr>
        <p:spPr bwMode="auto">
          <a:xfrm>
            <a:off x="72000" y="116632"/>
            <a:ext cx="9000000" cy="2664296"/>
          </a:xfrm>
          <a:prstGeom prst="round2SameRect">
            <a:avLst>
              <a:gd name="adj1" fmla="val 1305"/>
              <a:gd name="adj2" fmla="val 2088"/>
            </a:avLst>
          </a:prstGeom>
          <a:solidFill>
            <a:schemeClr val="bg1">
              <a:alpha val="89804"/>
            </a:schemeClr>
          </a:solidFill>
          <a:ln w="19050">
            <a:solidFill>
              <a:schemeClr val="accent1">
                <a:lumMod val="50000"/>
              </a:schemeClr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lnSpc>
                <a:spcPct val="100000"/>
              </a:lnSpc>
              <a:spcBef>
                <a:spcPts val="0"/>
              </a:spcBef>
              <a:buFont typeface="Arial" charset="0"/>
              <a:buNone/>
            </a:pPr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5516" y="116632"/>
            <a:ext cx="8712968" cy="360040"/>
          </a:xfrm>
        </p:spPr>
        <p:txBody>
          <a:bodyPr/>
          <a:lstStyle/>
          <a:p>
            <a:pPr marL="0" lvl="1" indent="0">
              <a:spcBef>
                <a:spcPts val="750"/>
              </a:spcBef>
              <a:buNone/>
            </a:pP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	4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Исправление и заполнение разделов информацией в блоке «Наши услуги</a:t>
            </a:r>
            <a:r>
              <a:rPr lang="ru-RU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».</a:t>
            </a:r>
            <a:r>
              <a:rPr lang="ru-RU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endParaRPr lang="ru-RU" sz="24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	Также были добавлены разделы с основными видами наружной рекламы продаваемых на сайте. Разделы были добавлены под навигационное меню в шапке сайта. Также были добавлены кнопки перехода в блоке «Наши услуги» для каждой карточки с видом рекламы аналогичные в шапке сайта. </a:t>
            </a:r>
          </a:p>
          <a:p>
            <a:pPr marL="0" indent="0">
              <a:buNone/>
            </a:pPr>
            <a:r>
              <a:rPr lang="ru-RU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endParaRPr lang="ru-RU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3356992"/>
            <a:ext cx="9072000" cy="1630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14540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Другая 4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0000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2406</TotalTime>
  <Words>62</Words>
  <Application>Microsoft Office PowerPoint</Application>
  <PresentationFormat>Экран (4:3)</PresentationFormat>
  <Paragraphs>71</Paragraphs>
  <Slides>22</Slides>
  <Notes>22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3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IAET SB RAS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Тема проекта:</dc:title>
  <dc:creator>Соловьева Е.А.</dc:creator>
  <cp:lastModifiedBy>User</cp:lastModifiedBy>
  <cp:revision>291</cp:revision>
  <cp:lastPrinted>2016-11-24T17:39:26Z</cp:lastPrinted>
  <dcterms:created xsi:type="dcterms:W3CDTF">2016-11-07T04:47:33Z</dcterms:created>
  <dcterms:modified xsi:type="dcterms:W3CDTF">2024-12-15T13:42:54Z</dcterms:modified>
</cp:coreProperties>
</file>

<file path=docProps/thumbnail.jpeg>
</file>